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60" r:id="rId6"/>
    <p:sldId id="263" r:id="rId7"/>
    <p:sldId id="261" r:id="rId8"/>
    <p:sldId id="268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9"/>
    <p:restoredTop sz="91876"/>
  </p:normalViewPr>
  <p:slideViewPr>
    <p:cSldViewPr>
      <p:cViewPr varScale="1">
        <p:scale>
          <a:sx n="107" d="100"/>
          <a:sy n="107" d="100"/>
        </p:scale>
        <p:origin x="175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933E8-EBB7-431C-8516-3CE558882D1F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E3E4C-312B-40E4-AC46-B138027A4798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3643306" y="71435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/>
              <a:t>Der Wahlpflichtbereich II</a:t>
            </a:r>
          </a:p>
          <a:p>
            <a:pPr algn="ctr"/>
            <a:r>
              <a:rPr lang="de-DE" sz="2800" b="1" dirty="0"/>
              <a:t>(Differenzierung  Mittelstufe)</a:t>
            </a:r>
          </a:p>
        </p:txBody>
      </p:sp>
      <p:grpSp>
        <p:nvGrpSpPr>
          <p:cNvPr id="30" name="Gruppieren 29"/>
          <p:cNvGrpSpPr/>
          <p:nvPr/>
        </p:nvGrpSpPr>
        <p:grpSpPr>
          <a:xfrm>
            <a:off x="309617" y="2258535"/>
            <a:ext cx="1238047" cy="3670789"/>
            <a:chOff x="714347" y="2285994"/>
            <a:chExt cx="1785951" cy="3643337"/>
          </a:xfrm>
        </p:grpSpPr>
        <p:grpSp>
          <p:nvGrpSpPr>
            <p:cNvPr id="15" name="Gruppieren 14"/>
            <p:cNvGrpSpPr/>
            <p:nvPr/>
          </p:nvGrpSpPr>
          <p:grpSpPr>
            <a:xfrm rot="5400000">
              <a:off x="704853" y="2295489"/>
              <a:ext cx="1804940" cy="1785950"/>
              <a:chOff x="642911" y="2285992"/>
              <a:chExt cx="971891" cy="1714512"/>
            </a:xfrm>
          </p:grpSpPr>
          <p:sp>
            <p:nvSpPr>
              <p:cNvPr id="11" name="Rechteck 10"/>
              <p:cNvSpPr/>
              <p:nvPr/>
            </p:nvSpPr>
            <p:spPr>
              <a:xfrm>
                <a:off x="642911" y="2285992"/>
                <a:ext cx="971891" cy="17145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" name="Textfeld 12"/>
              <p:cNvSpPr txBox="1"/>
              <p:nvPr/>
            </p:nvSpPr>
            <p:spPr>
              <a:xfrm rot="5400000" flipV="1">
                <a:off x="544503" y="3017974"/>
                <a:ext cx="1177034" cy="239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/>
                  <a:t>Stufe 9</a:t>
                </a:r>
              </a:p>
            </p:txBody>
          </p:sp>
        </p:grpSp>
        <p:grpSp>
          <p:nvGrpSpPr>
            <p:cNvPr id="16" name="Gruppieren 15"/>
            <p:cNvGrpSpPr/>
            <p:nvPr/>
          </p:nvGrpSpPr>
          <p:grpSpPr>
            <a:xfrm rot="5400000">
              <a:off x="714347" y="4143382"/>
              <a:ext cx="1785949" cy="1785950"/>
              <a:chOff x="642910" y="4492632"/>
              <a:chExt cx="1000132" cy="1651012"/>
            </a:xfrm>
          </p:grpSpPr>
          <p:sp>
            <p:nvSpPr>
              <p:cNvPr id="12" name="Rechteck 11"/>
              <p:cNvSpPr/>
              <p:nvPr/>
            </p:nvSpPr>
            <p:spPr>
              <a:xfrm>
                <a:off x="642910" y="4492632"/>
                <a:ext cx="1000132" cy="16510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Textfeld 13"/>
              <p:cNvSpPr txBox="1"/>
              <p:nvPr/>
            </p:nvSpPr>
            <p:spPr>
              <a:xfrm rot="5400000" flipV="1">
                <a:off x="605266" y="5161697"/>
                <a:ext cx="1177034" cy="258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/>
                  <a:t>Stufe 10</a:t>
                </a:r>
              </a:p>
            </p:txBody>
          </p:sp>
        </p:grpSp>
      </p:grpSp>
      <p:grpSp>
        <p:nvGrpSpPr>
          <p:cNvPr id="22" name="Gruppieren 21"/>
          <p:cNvGrpSpPr/>
          <p:nvPr/>
        </p:nvGrpSpPr>
        <p:grpSpPr>
          <a:xfrm rot="5400000">
            <a:off x="5106059" y="545364"/>
            <a:ext cx="705550" cy="3643338"/>
            <a:chOff x="2914875" y="2258534"/>
            <a:chExt cx="705550" cy="3643338"/>
          </a:xfrm>
        </p:grpSpPr>
        <p:sp>
          <p:nvSpPr>
            <p:cNvPr id="17" name="Rechteck 16"/>
            <p:cNvSpPr/>
            <p:nvPr/>
          </p:nvSpPr>
          <p:spPr>
            <a:xfrm>
              <a:off x="2914875" y="2258534"/>
              <a:ext cx="705550" cy="364333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extfeld 20"/>
            <p:cNvSpPr txBox="1"/>
            <p:nvPr/>
          </p:nvSpPr>
          <p:spPr>
            <a:xfrm rot="16200000">
              <a:off x="1587691" y="3706657"/>
              <a:ext cx="3357587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dirty="0"/>
                <a:t>Französisch</a:t>
              </a:r>
            </a:p>
          </p:txBody>
        </p:sp>
      </p:grpSp>
      <p:grpSp>
        <p:nvGrpSpPr>
          <p:cNvPr id="29" name="Gruppieren 28"/>
          <p:cNvGrpSpPr/>
          <p:nvPr/>
        </p:nvGrpSpPr>
        <p:grpSpPr>
          <a:xfrm rot="5400000">
            <a:off x="3675405" y="3269556"/>
            <a:ext cx="684000" cy="3643338"/>
            <a:chOff x="5113522" y="2321711"/>
            <a:chExt cx="1000133" cy="3643338"/>
          </a:xfrm>
        </p:grpSpPr>
        <p:sp>
          <p:nvSpPr>
            <p:cNvPr id="18" name="Rechteck 17"/>
            <p:cNvSpPr/>
            <p:nvPr/>
          </p:nvSpPr>
          <p:spPr>
            <a:xfrm>
              <a:off x="5113522" y="2321711"/>
              <a:ext cx="1000133" cy="3643338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Textfeld 22"/>
            <p:cNvSpPr txBox="1"/>
            <p:nvPr/>
          </p:nvSpPr>
          <p:spPr>
            <a:xfrm rot="16200000">
              <a:off x="3833479" y="3881770"/>
              <a:ext cx="3286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dirty="0"/>
                <a:t>Naturwissenschaften</a:t>
              </a:r>
            </a:p>
          </p:txBody>
        </p:sp>
      </p:grpSp>
      <p:grpSp>
        <p:nvGrpSpPr>
          <p:cNvPr id="27" name="Gruppieren 26"/>
          <p:cNvGrpSpPr/>
          <p:nvPr/>
        </p:nvGrpSpPr>
        <p:grpSpPr>
          <a:xfrm rot="5400000">
            <a:off x="6268787" y="4271186"/>
            <a:ext cx="906943" cy="3643338"/>
            <a:chOff x="7308373" y="2285992"/>
            <a:chExt cx="1049841" cy="3643338"/>
          </a:xfrm>
        </p:grpSpPr>
        <p:sp>
          <p:nvSpPr>
            <p:cNvPr id="20" name="Rechteck 19"/>
            <p:cNvSpPr/>
            <p:nvPr/>
          </p:nvSpPr>
          <p:spPr>
            <a:xfrm>
              <a:off x="7358082" y="2285992"/>
              <a:ext cx="1000132" cy="364333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 rot="16200000">
              <a:off x="6003296" y="3591069"/>
              <a:ext cx="3643338" cy="1033183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dirty="0"/>
                <a:t>Gesellschaftswissen-schaften</a:t>
              </a:r>
              <a:r>
                <a:rPr lang="de-DE" sz="2800" dirty="0"/>
                <a:t>  </a:t>
              </a:r>
              <a:r>
                <a:rPr lang="de-DE" dirty="0"/>
                <a:t>(bilingual)</a:t>
              </a:r>
            </a:p>
          </p:txBody>
        </p:sp>
      </p:grpSp>
      <p:sp>
        <p:nvSpPr>
          <p:cNvPr id="3" name="Rechteck 2"/>
          <p:cNvSpPr/>
          <p:nvPr/>
        </p:nvSpPr>
        <p:spPr>
          <a:xfrm rot="5400000">
            <a:off x="3148899" y="1577884"/>
            <a:ext cx="728887" cy="3643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Gesellschaftswissenschaften</a:t>
            </a:r>
          </a:p>
        </p:txBody>
      </p:sp>
      <p:grpSp>
        <p:nvGrpSpPr>
          <p:cNvPr id="24" name="Gruppieren 30"/>
          <p:cNvGrpSpPr/>
          <p:nvPr/>
        </p:nvGrpSpPr>
        <p:grpSpPr>
          <a:xfrm rot="5400000">
            <a:off x="6601141" y="2379398"/>
            <a:ext cx="684000" cy="3643338"/>
            <a:chOff x="2786050" y="2285992"/>
            <a:chExt cx="1000132" cy="3643338"/>
          </a:xfrm>
          <a:solidFill>
            <a:schemeClr val="bg2"/>
          </a:solidFill>
        </p:grpSpPr>
        <p:sp>
          <p:nvSpPr>
            <p:cNvPr id="25" name="Rechteck 24"/>
            <p:cNvSpPr/>
            <p:nvPr/>
          </p:nvSpPr>
          <p:spPr>
            <a:xfrm>
              <a:off x="2786050" y="2285992"/>
              <a:ext cx="1000132" cy="36433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8" name="Textfeld 27"/>
            <p:cNvSpPr txBox="1"/>
            <p:nvPr/>
          </p:nvSpPr>
          <p:spPr>
            <a:xfrm rot="16200000">
              <a:off x="1477739" y="3846052"/>
              <a:ext cx="3357587" cy="52322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dirty="0"/>
                <a:t>Informatik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853805" y="1988840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ym typeface="Symbol"/>
              </a:rPr>
              <a:t> 125 Jahre Politik, Geschichte und Literatur – 1900-2025</a:t>
            </a:r>
            <a:endParaRPr lang="de-DE" sz="2800" dirty="0"/>
          </a:p>
        </p:txBody>
      </p:sp>
      <p:sp>
        <p:nvSpPr>
          <p:cNvPr id="8" name="Textfeld 7"/>
          <p:cNvSpPr txBox="1"/>
          <p:nvPr/>
        </p:nvSpPr>
        <p:spPr>
          <a:xfrm>
            <a:off x="1043608" y="3068960"/>
            <a:ext cx="692948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charset="2"/>
              <a:buChar char="·"/>
            </a:pPr>
            <a:r>
              <a:rPr lang="de-DE" sz="2600" dirty="0">
                <a:sym typeface="Symbol"/>
              </a:rPr>
              <a:t>Verbindung der politischen und geschichtlichen Blöcke Kaiserreich/1. Weltkrieg/Weimarer Republik, NS-Zeit, DDR/BRD und Deutschland nach 1990 mit thematisch passenden Jugendromanen</a:t>
            </a:r>
          </a:p>
          <a:p>
            <a:pPr marL="342900" indent="-342900">
              <a:buFont typeface="Symbol" charset="2"/>
              <a:buChar char="·"/>
            </a:pPr>
            <a:r>
              <a:rPr lang="de-DE" sz="2600" dirty="0">
                <a:sym typeface="Symbol"/>
              </a:rPr>
              <a:t>vertiefende Projektarbeiten: z.B. Sport und Politik, Politik und Musik, Flucht, Moral </a:t>
            </a:r>
            <a:r>
              <a:rPr lang="de-DE" sz="2600" dirty="0" err="1">
                <a:sym typeface="Symbol"/>
              </a:rPr>
              <a:t>Hazard</a:t>
            </a:r>
            <a:endParaRPr lang="de-DE" sz="2600" dirty="0">
              <a:sym typeface="Symbol"/>
            </a:endParaRPr>
          </a:p>
          <a:p>
            <a:pPr marL="342900" indent="-342900">
              <a:buFont typeface="Symbol" charset="2"/>
              <a:buChar char="·"/>
            </a:pPr>
            <a:r>
              <a:rPr lang="de-DE" sz="2600" dirty="0">
                <a:sym typeface="Symbol"/>
              </a:rPr>
              <a:t>keine Fortsetzung in der Oberstufe</a:t>
            </a:r>
          </a:p>
          <a:p>
            <a:endParaRPr lang="de-DE" sz="2800" dirty="0"/>
          </a:p>
        </p:txBody>
      </p:sp>
      <p:sp>
        <p:nvSpPr>
          <p:cNvPr id="6" name="Rechteck 5"/>
          <p:cNvSpPr/>
          <p:nvPr/>
        </p:nvSpPr>
        <p:spPr>
          <a:xfrm rot="5400000">
            <a:off x="5093122" y="-1089475"/>
            <a:ext cx="728887" cy="4651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3000" dirty="0">
                <a:solidFill>
                  <a:schemeClr val="tx1"/>
                </a:solidFill>
              </a:rPr>
              <a:t>Gesellschaftswissenschaften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3500430" y="928670"/>
            <a:ext cx="4500594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/>
              <a:t>Französisch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71538" y="2285992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 	Vermittlung g</a:t>
            </a:r>
            <a:r>
              <a:rPr lang="de-DE" sz="2800" dirty="0"/>
              <a:t>rundlegender Kenntnisse  	der Sprache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071538" y="3434726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</a:t>
            </a:r>
            <a:r>
              <a:rPr lang="de-DE" sz="2800" dirty="0"/>
              <a:t>Möglichkeit zur Fortführung in der 	Oberstufe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071538" y="4643446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k</a:t>
            </a:r>
            <a:r>
              <a:rPr lang="de-DE" sz="2800" dirty="0"/>
              <a:t>eine Garantie für einen Kurs 	Französisch „neu“ in der Oberstufe</a:t>
            </a:r>
          </a:p>
        </p:txBody>
      </p:sp>
    </p:spTree>
    <p:extLst>
      <p:ext uri="{BB962C8B-B14F-4D97-AF65-F5344CB8AC3E}">
        <p14:creationId xmlns:p14="http://schemas.microsoft.com/office/powerpoint/2010/main" val="270161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3500430" y="928670"/>
            <a:ext cx="4786346" cy="707886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/>
              <a:t>Naturwissenschaften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28596" y="2071678"/>
            <a:ext cx="7858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 	f</a:t>
            </a:r>
            <a:r>
              <a:rPr lang="de-DE" sz="2800" dirty="0"/>
              <a:t>achübergreifendes naturwissenschaftliches 	Arbeiten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28596" y="3000372"/>
            <a:ext cx="7858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</a:t>
            </a:r>
            <a:r>
              <a:rPr lang="de-DE" sz="2800" dirty="0"/>
              <a:t>Grundlagenwissen und Ergänzungen zum 	Unterricht in Biologie, Chemie, Physik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28596" y="4000504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a</a:t>
            </a:r>
            <a:r>
              <a:rPr lang="de-DE" sz="2800" dirty="0"/>
              <a:t>usgiebiges Experimentieren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28596" y="4725144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</a:t>
            </a:r>
            <a:r>
              <a:rPr lang="de-DE" sz="2800">
                <a:sym typeface="Symbol"/>
              </a:rPr>
              <a:t>	</a:t>
            </a:r>
            <a:r>
              <a:rPr lang="de-DE" sz="2800" dirty="0">
                <a:sym typeface="Symbol"/>
              </a:rPr>
              <a:t>k</a:t>
            </a:r>
            <a:r>
              <a:rPr lang="de-DE" sz="2800"/>
              <a:t>eine </a:t>
            </a:r>
            <a:r>
              <a:rPr lang="de-DE" sz="2800" dirty="0"/>
              <a:t>Fortsetzung in der Oberstufe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p"/>
      <p:bldP spid="9" grpId="0" build="p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550229" y="5406110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ym typeface="Symbol"/>
              </a:rPr>
              <a:t></a:t>
            </a:r>
            <a:r>
              <a:rPr lang="de-DE" sz="2800" dirty="0">
                <a:sym typeface="Symbol"/>
              </a:rPr>
              <a:t> </a:t>
            </a:r>
            <a:r>
              <a:rPr lang="de-DE" sz="2800" dirty="0" smtClean="0">
                <a:sym typeface="Symbol"/>
              </a:rPr>
              <a:t>        </a:t>
            </a:r>
            <a:r>
              <a:rPr lang="de-DE" sz="28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n</a:t>
            </a:r>
            <a:r>
              <a:rPr lang="de-DE" sz="2800" b="1" dirty="0" smtClean="0">
                <a:solidFill>
                  <a:schemeClr val="accent6">
                    <a:lumMod val="75000"/>
                  </a:schemeClr>
                </a:solidFill>
                <a:sym typeface="Symbol"/>
              </a:rPr>
              <a:t>ur </a:t>
            </a: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  <a:sym typeface="Symbol"/>
              </a:rPr>
              <a:t>wählbar für die Klassen 8a, 8c, 8d</a:t>
            </a:r>
            <a:endParaRPr lang="de-DE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Grafik 1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2857488" y="928670"/>
            <a:ext cx="5929354" cy="1200329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Gesellschaftswissenschaften</a:t>
            </a:r>
          </a:p>
          <a:p>
            <a:pPr algn="ctr"/>
            <a:r>
              <a:rPr lang="de-DE" sz="3600" b="1" dirty="0"/>
              <a:t>bilingual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28596" y="2428868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 	f</a:t>
            </a:r>
            <a:r>
              <a:rPr lang="de-DE" sz="2800" dirty="0"/>
              <a:t>achübergreifendes Arbeiten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28596" y="3369789"/>
            <a:ext cx="7858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</a:t>
            </a:r>
            <a:r>
              <a:rPr lang="de-DE" sz="2800" dirty="0"/>
              <a:t>Grundlagenwissen und Ergänzungen zum 	Unterricht in Geschichte, Erdkunde, Politik</a:t>
            </a:r>
          </a:p>
        </p:txBody>
      </p:sp>
      <p:sp>
        <p:nvSpPr>
          <p:cNvPr id="9" name="Textfeld 10">
            <a:extLst>
              <a:ext uri="{FF2B5EF4-FFF2-40B4-BE49-F238E27FC236}">
                <a16:creationId xmlns:a16="http://schemas.microsoft.com/office/drawing/2014/main" xmlns="" id="{36F2E82A-97BD-3D4E-9978-C0533406FD22}"/>
              </a:ext>
            </a:extLst>
          </p:cNvPr>
          <p:cNvSpPr txBox="1"/>
          <p:nvPr/>
        </p:nvSpPr>
        <p:spPr>
          <a:xfrm>
            <a:off x="580996" y="4867284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ym typeface="Symbol"/>
              </a:rPr>
              <a:t>        k</a:t>
            </a:r>
            <a:r>
              <a:rPr lang="de-DE" sz="2800" dirty="0" smtClean="0"/>
              <a:t>eine </a:t>
            </a:r>
            <a:r>
              <a:rPr lang="de-DE" sz="2800" dirty="0"/>
              <a:t>Fortsetzung in der Oberstufe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7" grpId="0" build="allAtOnce"/>
      <p:bldP spid="8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539552" y="2428868"/>
            <a:ext cx="77472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Symbol" pitchFamily="2" charset="2"/>
              <a:buChar char="·"/>
            </a:pPr>
            <a:r>
              <a:rPr lang="de-DE" sz="2800" dirty="0">
                <a:sym typeface="Symbol"/>
              </a:rPr>
              <a:t>Einblicke in vielfältige Themen, z.B.: 	Webdesign mit HTML und CSS</a:t>
            </a:r>
          </a:p>
          <a:p>
            <a:pPr lvl="1"/>
            <a:r>
              <a:rPr lang="de-DE" sz="2800" dirty="0">
                <a:sym typeface="Symbol"/>
              </a:rPr>
              <a:t>		Programmieren mit Python</a:t>
            </a:r>
          </a:p>
          <a:p>
            <a:pPr lvl="1"/>
            <a:r>
              <a:rPr lang="de-DE" sz="2800" dirty="0">
                <a:sym typeface="Symbol"/>
              </a:rPr>
              <a:t>		künstliche Intelligenz</a:t>
            </a:r>
            <a:endParaRPr lang="de-DE" sz="2800" dirty="0"/>
          </a:p>
        </p:txBody>
      </p:sp>
      <p:sp>
        <p:nvSpPr>
          <p:cNvPr id="6" name="Textfeld 5"/>
          <p:cNvSpPr txBox="1"/>
          <p:nvPr/>
        </p:nvSpPr>
        <p:spPr>
          <a:xfrm>
            <a:off x="539552" y="4437112"/>
            <a:ext cx="6890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Symbol" pitchFamily="2" charset="2"/>
              <a:buChar char="·"/>
            </a:pPr>
            <a:r>
              <a:rPr lang="de-DE" sz="2800" dirty="0">
                <a:sym typeface="Symbol"/>
              </a:rPr>
              <a:t>unabhängig vom Oberstufenkurs </a:t>
            </a:r>
          </a:p>
          <a:p>
            <a:pPr marL="914400" lvl="1" indent="-457200">
              <a:buFont typeface="Symbol" pitchFamily="2" charset="2"/>
              <a:buChar char="·"/>
            </a:pPr>
            <a:r>
              <a:rPr lang="de-DE" sz="2800" dirty="0">
                <a:sym typeface="Symbol"/>
              </a:rPr>
              <a:t>keine Voraussetzung für die Sek II</a:t>
            </a:r>
            <a:endParaRPr lang="de-DE" sz="2800" dirty="0"/>
          </a:p>
        </p:txBody>
      </p:sp>
      <p:grpSp>
        <p:nvGrpSpPr>
          <p:cNvPr id="7" name="Gruppieren 30"/>
          <p:cNvGrpSpPr/>
          <p:nvPr/>
        </p:nvGrpSpPr>
        <p:grpSpPr>
          <a:xfrm rot="5400000">
            <a:off x="5803856" y="-515866"/>
            <a:ext cx="684000" cy="3643338"/>
            <a:chOff x="2786050" y="2285992"/>
            <a:chExt cx="1000132" cy="3643338"/>
          </a:xfrm>
          <a:solidFill>
            <a:schemeClr val="bg2"/>
          </a:solidFill>
        </p:grpSpPr>
        <p:sp>
          <p:nvSpPr>
            <p:cNvPr id="8" name="Rechteck 7"/>
            <p:cNvSpPr/>
            <p:nvPr/>
          </p:nvSpPr>
          <p:spPr>
            <a:xfrm>
              <a:off x="2786050" y="2285992"/>
              <a:ext cx="1000132" cy="36433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1634862" y="3635135"/>
              <a:ext cx="3357587" cy="94505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600" dirty="0"/>
                <a:t>Informatik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354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3500430" y="928670"/>
            <a:ext cx="4786346" cy="707886"/>
          </a:xfrm>
          <a:prstGeom prst="rect">
            <a:avLst/>
          </a:prstGeom>
          <a:gradFill>
            <a:gsLst>
              <a:gs pos="17000">
                <a:srgbClr val="FFC000"/>
              </a:gs>
              <a:gs pos="66000">
                <a:srgbClr val="92D050"/>
              </a:gs>
              <a:gs pos="100000">
                <a:srgbClr val="FFFF0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/>
              <a:t>Für alle Angebote gilt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28596" y="2071678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 	d</a:t>
            </a:r>
            <a:r>
              <a:rPr lang="de-DE" sz="2800" dirty="0"/>
              <a:t>urchgehende Belegung in den Klassen 9 &amp; 10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28596" y="2643182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3 S</a:t>
            </a:r>
            <a:r>
              <a:rPr lang="de-DE" sz="2800" dirty="0"/>
              <a:t>tunden, Französisch 4 Stunden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28596" y="3214686"/>
            <a:ext cx="8247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2 Klassenarbeiten/</a:t>
            </a:r>
            <a:r>
              <a:rPr lang="de-DE" sz="2800" dirty="0" err="1">
                <a:sym typeface="Symbol"/>
              </a:rPr>
              <a:t>Hj</a:t>
            </a:r>
            <a:r>
              <a:rPr lang="de-DE" sz="2800" dirty="0">
                <a:sym typeface="Symbol"/>
              </a:rPr>
              <a:t>., evtl. Projektarbeit </a:t>
            </a:r>
            <a:endParaRPr lang="de-DE" sz="2800" dirty="0"/>
          </a:p>
        </p:txBody>
      </p:sp>
      <p:sp>
        <p:nvSpPr>
          <p:cNvPr id="12" name="Textfeld 11"/>
          <p:cNvSpPr txBox="1"/>
          <p:nvPr/>
        </p:nvSpPr>
        <p:spPr>
          <a:xfrm>
            <a:off x="411572" y="4005064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ym typeface="Symbol"/>
              </a:rPr>
              <a:t>	Die Fächer gehören versetzungstechnisch  zur 	Fächergruppe II.</a:t>
            </a:r>
            <a:endParaRPr lang="de-DE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  <p:bldP spid="10" grpId="0" build="p"/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KFG-LOGO-ERZB gra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002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3131840" y="699955"/>
            <a:ext cx="4786346" cy="1169551"/>
          </a:xfrm>
          <a:prstGeom prst="rect">
            <a:avLst/>
          </a:prstGeom>
          <a:gradFill>
            <a:gsLst>
              <a:gs pos="17000">
                <a:srgbClr val="FFC000"/>
              </a:gs>
              <a:gs pos="66000">
                <a:srgbClr val="92D050"/>
              </a:gs>
              <a:gs pos="100000">
                <a:srgbClr val="FFFF00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500" b="1" dirty="0"/>
              <a:t>Wahlverfahren und Fristen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755576" y="2564904"/>
            <a:ext cx="69294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charset="2"/>
              <a:buChar char="·"/>
            </a:pPr>
            <a:r>
              <a:rPr lang="de-DE" sz="3000" dirty="0">
                <a:sym typeface="Symbol"/>
              </a:rPr>
              <a:t>Wahl über den </a:t>
            </a:r>
            <a:r>
              <a:rPr lang="de-DE" sz="3000" dirty="0" err="1">
                <a:sym typeface="Symbol"/>
              </a:rPr>
              <a:t>Moodle</a:t>
            </a:r>
            <a:r>
              <a:rPr lang="de-DE" sz="3000" dirty="0">
                <a:sym typeface="Symbol"/>
              </a:rPr>
              <a:t>-Kurs „Wahl der Differenzierungskurse“ (ab 13.3.2025 verfügbar)</a:t>
            </a:r>
          </a:p>
          <a:p>
            <a:pPr marL="342900" indent="-342900">
              <a:buFont typeface="Symbol" charset="2"/>
              <a:buChar char="·"/>
            </a:pPr>
            <a:r>
              <a:rPr lang="de-DE" sz="3000" dirty="0">
                <a:sym typeface="Symbol"/>
              </a:rPr>
              <a:t>Alle angebotenen Fächer müssen in der gewünschten Reihenfolge angegeben werden (Erstwunsch bis „Fünftwunsch“).</a:t>
            </a:r>
          </a:p>
          <a:p>
            <a:pPr marL="342900" indent="-342900">
              <a:buFont typeface="Symbol" charset="2"/>
              <a:buChar char="·"/>
            </a:pPr>
            <a:r>
              <a:rPr lang="de-DE" sz="3000" dirty="0">
                <a:sym typeface="Symbol"/>
              </a:rPr>
              <a:t>Fristende für die Wahl: 28.3.2025</a:t>
            </a:r>
          </a:p>
        </p:txBody>
      </p:sp>
    </p:spTree>
    <p:extLst>
      <p:ext uri="{BB962C8B-B14F-4D97-AF65-F5344CB8AC3E}">
        <p14:creationId xmlns:p14="http://schemas.microsoft.com/office/powerpoint/2010/main" val="1896118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Macintosh PowerPoint</Application>
  <PresentationFormat>Bildschirmpräsentation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Calibri</vt:lpstr>
      <vt:lpstr>Symbol</vt:lpstr>
      <vt:lpstr>Arial</vt:lpstr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Klaus</dc:creator>
  <cp:lastModifiedBy>Eva Hommer</cp:lastModifiedBy>
  <cp:revision>55</cp:revision>
  <dcterms:created xsi:type="dcterms:W3CDTF">2014-01-27T13:45:05Z</dcterms:created>
  <dcterms:modified xsi:type="dcterms:W3CDTF">2025-03-12T09:33:03Z</dcterms:modified>
</cp:coreProperties>
</file>