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9" r:id="rId5"/>
    <p:sldId id="263" r:id="rId6"/>
    <p:sldId id="266" r:id="rId7"/>
    <p:sldId id="261" r:id="rId8"/>
    <p:sldId id="268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2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933E8-EBB7-431C-8516-3CE558882D1F}" type="datetimeFigureOut">
              <a:rPr lang="de-DE" smtClean="0"/>
              <a:t>08.03.26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E3E4C-312B-40E4-AC46-B138027A479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KFG-LOGO-ERZB gra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22002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feld 4"/>
          <p:cNvSpPr txBox="1"/>
          <p:nvPr/>
        </p:nvSpPr>
        <p:spPr>
          <a:xfrm>
            <a:off x="3643306" y="714356"/>
            <a:ext cx="49292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Der Wahlpflichtbereich II</a:t>
            </a:r>
          </a:p>
          <a:p>
            <a:pPr algn="ctr"/>
            <a:r>
              <a:rPr lang="de-DE" sz="2800" b="1" dirty="0"/>
              <a:t>(Differenzierung  Mittelstufe)</a:t>
            </a:r>
          </a:p>
        </p:txBody>
      </p:sp>
      <p:grpSp>
        <p:nvGrpSpPr>
          <p:cNvPr id="30" name="Gruppieren 29"/>
          <p:cNvGrpSpPr/>
          <p:nvPr/>
        </p:nvGrpSpPr>
        <p:grpSpPr>
          <a:xfrm>
            <a:off x="309617" y="2258535"/>
            <a:ext cx="1238047" cy="3670789"/>
            <a:chOff x="714347" y="2285994"/>
            <a:chExt cx="1785951" cy="3643337"/>
          </a:xfrm>
        </p:grpSpPr>
        <p:grpSp>
          <p:nvGrpSpPr>
            <p:cNvPr id="15" name="Gruppieren 14"/>
            <p:cNvGrpSpPr/>
            <p:nvPr/>
          </p:nvGrpSpPr>
          <p:grpSpPr>
            <a:xfrm rot="5400000">
              <a:off x="704853" y="2295489"/>
              <a:ext cx="1804940" cy="1785950"/>
              <a:chOff x="642911" y="2285992"/>
              <a:chExt cx="971891" cy="1714512"/>
            </a:xfrm>
          </p:grpSpPr>
          <p:sp>
            <p:nvSpPr>
              <p:cNvPr id="11" name="Rechteck 10"/>
              <p:cNvSpPr/>
              <p:nvPr/>
            </p:nvSpPr>
            <p:spPr>
              <a:xfrm>
                <a:off x="642911" y="2285992"/>
                <a:ext cx="971891" cy="171451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3" name="Textfeld 12"/>
              <p:cNvSpPr txBox="1"/>
              <p:nvPr/>
            </p:nvSpPr>
            <p:spPr>
              <a:xfrm rot="5400000" flipV="1">
                <a:off x="544503" y="3017974"/>
                <a:ext cx="1177034" cy="2393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400" b="1" dirty="0"/>
                  <a:t>Stufe 9</a:t>
                </a:r>
              </a:p>
            </p:txBody>
          </p:sp>
        </p:grpSp>
        <p:grpSp>
          <p:nvGrpSpPr>
            <p:cNvPr id="16" name="Gruppieren 15"/>
            <p:cNvGrpSpPr/>
            <p:nvPr/>
          </p:nvGrpSpPr>
          <p:grpSpPr>
            <a:xfrm rot="5400000">
              <a:off x="714347" y="4143382"/>
              <a:ext cx="1785949" cy="1785950"/>
              <a:chOff x="642910" y="4492632"/>
              <a:chExt cx="1000132" cy="1651012"/>
            </a:xfrm>
          </p:grpSpPr>
          <p:sp>
            <p:nvSpPr>
              <p:cNvPr id="12" name="Rechteck 11"/>
              <p:cNvSpPr/>
              <p:nvPr/>
            </p:nvSpPr>
            <p:spPr>
              <a:xfrm>
                <a:off x="642910" y="4492632"/>
                <a:ext cx="1000132" cy="165101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sp>
            <p:nvSpPr>
              <p:cNvPr id="14" name="Textfeld 13"/>
              <p:cNvSpPr txBox="1"/>
              <p:nvPr/>
            </p:nvSpPr>
            <p:spPr>
              <a:xfrm rot="5400000" flipV="1">
                <a:off x="605266" y="5161697"/>
                <a:ext cx="1177034" cy="2585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de-DE" sz="2400" b="1" dirty="0"/>
                  <a:t>Stufe 10</a:t>
                </a:r>
              </a:p>
            </p:txBody>
          </p:sp>
        </p:grpSp>
      </p:grpSp>
      <p:grpSp>
        <p:nvGrpSpPr>
          <p:cNvPr id="22" name="Gruppieren 21"/>
          <p:cNvGrpSpPr/>
          <p:nvPr/>
        </p:nvGrpSpPr>
        <p:grpSpPr>
          <a:xfrm>
            <a:off x="2943463" y="2258534"/>
            <a:ext cx="705550" cy="3643338"/>
            <a:chOff x="2914875" y="2258534"/>
            <a:chExt cx="705550" cy="3643338"/>
          </a:xfrm>
        </p:grpSpPr>
        <p:sp>
          <p:nvSpPr>
            <p:cNvPr id="17" name="Rechteck 16"/>
            <p:cNvSpPr/>
            <p:nvPr/>
          </p:nvSpPr>
          <p:spPr>
            <a:xfrm>
              <a:off x="2914875" y="2258534"/>
              <a:ext cx="705550" cy="3643338"/>
            </a:xfrm>
            <a:prstGeom prst="rec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1" name="Textfeld 20"/>
            <p:cNvSpPr txBox="1"/>
            <p:nvPr/>
          </p:nvSpPr>
          <p:spPr>
            <a:xfrm rot="16200000">
              <a:off x="1610358" y="3846050"/>
              <a:ext cx="3357587" cy="523220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800" dirty="0"/>
                <a:t>Französisch</a:t>
              </a:r>
            </a:p>
          </p:txBody>
        </p:sp>
      </p:grpSp>
      <p:grpSp>
        <p:nvGrpSpPr>
          <p:cNvPr id="29" name="Gruppieren 28"/>
          <p:cNvGrpSpPr/>
          <p:nvPr/>
        </p:nvGrpSpPr>
        <p:grpSpPr>
          <a:xfrm>
            <a:off x="3890504" y="2285989"/>
            <a:ext cx="684000" cy="3643338"/>
            <a:chOff x="5000628" y="2285992"/>
            <a:chExt cx="1000132" cy="3643338"/>
          </a:xfrm>
        </p:grpSpPr>
        <p:sp>
          <p:nvSpPr>
            <p:cNvPr id="18" name="Rechteck 17"/>
            <p:cNvSpPr/>
            <p:nvPr/>
          </p:nvSpPr>
          <p:spPr>
            <a:xfrm>
              <a:off x="5000628" y="2285992"/>
              <a:ext cx="1000132" cy="3643338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3" name="Textfeld 22"/>
            <p:cNvSpPr txBox="1"/>
            <p:nvPr/>
          </p:nvSpPr>
          <p:spPr>
            <a:xfrm rot="16200000">
              <a:off x="3833478" y="3881770"/>
              <a:ext cx="32861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800" dirty="0"/>
                <a:t>Naturwissenschaften</a:t>
              </a:r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4841964" y="2297123"/>
            <a:ext cx="684000" cy="3643338"/>
            <a:chOff x="2786050" y="2285992"/>
            <a:chExt cx="1000132" cy="3643338"/>
          </a:xfrm>
          <a:solidFill>
            <a:schemeClr val="bg2"/>
          </a:solidFill>
        </p:grpSpPr>
        <p:sp>
          <p:nvSpPr>
            <p:cNvPr id="32" name="Rechteck 31"/>
            <p:cNvSpPr/>
            <p:nvPr/>
          </p:nvSpPr>
          <p:spPr>
            <a:xfrm>
              <a:off x="2786050" y="2285992"/>
              <a:ext cx="1000132" cy="364333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3" name="Textfeld 32"/>
            <p:cNvSpPr txBox="1"/>
            <p:nvPr/>
          </p:nvSpPr>
          <p:spPr>
            <a:xfrm rot="16200000">
              <a:off x="1610358" y="3846050"/>
              <a:ext cx="3357587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2800" dirty="0"/>
                <a:t>Informatik</a:t>
              </a:r>
            </a:p>
          </p:txBody>
        </p:sp>
      </p:grpSp>
      <p:sp>
        <p:nvSpPr>
          <p:cNvPr id="2" name="Rechteck 1"/>
          <p:cNvSpPr/>
          <p:nvPr/>
        </p:nvSpPr>
        <p:spPr>
          <a:xfrm>
            <a:off x="5922191" y="2297123"/>
            <a:ext cx="756869" cy="364333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</a:rPr>
              <a:t>Gesundheit</a:t>
            </a:r>
          </a:p>
        </p:txBody>
      </p:sp>
      <p:sp>
        <p:nvSpPr>
          <p:cNvPr id="3" name="Rechteck 2"/>
          <p:cNvSpPr/>
          <p:nvPr/>
        </p:nvSpPr>
        <p:spPr>
          <a:xfrm>
            <a:off x="1968666" y="2258534"/>
            <a:ext cx="728887" cy="3643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2200" dirty="0" smtClean="0">
                <a:solidFill>
                  <a:schemeClr val="tx1"/>
                </a:solidFill>
              </a:rPr>
              <a:t>Gesellschaftswissenschaften</a:t>
            </a:r>
            <a:endParaRPr lang="de-DE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KFG-LOGO-ERZB gra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22002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/>
          <p:cNvSpPr txBox="1"/>
          <p:nvPr/>
        </p:nvSpPr>
        <p:spPr>
          <a:xfrm>
            <a:off x="3500430" y="966765"/>
            <a:ext cx="4500594" cy="52322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/>
              <a:t>Gesellschaftswissenschaften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071538" y="2285992"/>
            <a:ext cx="692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 125 Jahre Politik, Geschichte und Literatur – </a:t>
            </a:r>
            <a:r>
              <a:rPr lang="de-DE" sz="2800" dirty="0" smtClean="0">
                <a:sym typeface="Symbol"/>
              </a:rPr>
              <a:t>1901-2026</a:t>
            </a:r>
            <a:r>
              <a:rPr lang="de-DE" sz="2800" dirty="0">
                <a:sym typeface="Symbol"/>
              </a:rPr>
              <a:t>	</a:t>
            </a:r>
            <a:endParaRPr lang="de-DE" sz="2800" dirty="0"/>
          </a:p>
        </p:txBody>
      </p:sp>
      <p:sp>
        <p:nvSpPr>
          <p:cNvPr id="8" name="Textfeld 7"/>
          <p:cNvSpPr txBox="1"/>
          <p:nvPr/>
        </p:nvSpPr>
        <p:spPr>
          <a:xfrm>
            <a:off x="1071538" y="3501008"/>
            <a:ext cx="692948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 charset="2"/>
              <a:buChar char="·"/>
            </a:pPr>
            <a:r>
              <a:rPr lang="de-DE" sz="2000" dirty="0" smtClean="0">
                <a:sym typeface="Symbol"/>
              </a:rPr>
              <a:t>Verbindung </a:t>
            </a:r>
            <a:r>
              <a:rPr lang="de-DE" sz="2000" dirty="0">
                <a:sym typeface="Symbol"/>
              </a:rPr>
              <a:t>der </a:t>
            </a:r>
            <a:r>
              <a:rPr lang="de-DE" sz="2000" dirty="0" smtClean="0">
                <a:sym typeface="Symbol"/>
              </a:rPr>
              <a:t>politischen </a:t>
            </a:r>
            <a:r>
              <a:rPr lang="de-DE" sz="2000" dirty="0">
                <a:sym typeface="Symbol"/>
              </a:rPr>
              <a:t>u</a:t>
            </a:r>
            <a:r>
              <a:rPr lang="de-DE" sz="2000" dirty="0" smtClean="0">
                <a:sym typeface="Symbol"/>
              </a:rPr>
              <a:t>nd geschichtl</a:t>
            </a:r>
            <a:r>
              <a:rPr lang="de-DE" sz="2000" dirty="0" smtClean="0">
                <a:sym typeface="Symbol"/>
              </a:rPr>
              <a:t>ichen</a:t>
            </a:r>
            <a:r>
              <a:rPr lang="de-DE" sz="2000" dirty="0" smtClean="0">
                <a:sym typeface="Symbol"/>
              </a:rPr>
              <a:t> </a:t>
            </a:r>
            <a:r>
              <a:rPr lang="de-DE" sz="2000" dirty="0">
                <a:sym typeface="Symbol"/>
              </a:rPr>
              <a:t>Blöcke </a:t>
            </a:r>
            <a:endParaRPr lang="de-DE" sz="2000" dirty="0">
              <a:sym typeface="Symbol"/>
            </a:endParaRPr>
          </a:p>
          <a:p>
            <a:pPr lvl="1"/>
            <a:r>
              <a:rPr lang="de-DE" sz="2000" dirty="0" smtClean="0">
                <a:sym typeface="Symbol"/>
              </a:rPr>
              <a:t>1</a:t>
            </a:r>
            <a:r>
              <a:rPr lang="de-DE" sz="2000" dirty="0">
                <a:sym typeface="Symbol"/>
              </a:rPr>
              <a:t>. </a:t>
            </a:r>
            <a:r>
              <a:rPr lang="de-DE" sz="2000" dirty="0" smtClean="0">
                <a:sym typeface="Symbol"/>
              </a:rPr>
              <a:t>Weltkrieg/Weimarer </a:t>
            </a:r>
            <a:r>
              <a:rPr lang="de-DE" sz="2000" dirty="0">
                <a:sym typeface="Symbol"/>
              </a:rPr>
              <a:t>Republik, NS-Zeit, DDR/BRD und Deutschland nach 1990 </a:t>
            </a:r>
            <a:r>
              <a:rPr lang="de-DE" sz="2000" dirty="0">
                <a:sym typeface="Symbol"/>
              </a:rPr>
              <a:t>mit</a:t>
            </a:r>
            <a:r>
              <a:rPr lang="de-DE" sz="2000" dirty="0">
                <a:sym typeface="Symbol"/>
              </a:rPr>
              <a:t> thematisch passenden </a:t>
            </a:r>
            <a:r>
              <a:rPr lang="de-DE" sz="2000" dirty="0" smtClean="0">
                <a:sym typeface="Symbol"/>
              </a:rPr>
              <a:t>Jugendromanen</a:t>
            </a:r>
            <a:endParaRPr lang="de-DE" sz="2000" dirty="0">
              <a:sym typeface="Symbol"/>
            </a:endParaRPr>
          </a:p>
          <a:p>
            <a:pPr marL="342900" indent="-342900">
              <a:buFont typeface="Symbol" charset="2"/>
              <a:buChar char="·"/>
            </a:pPr>
            <a:r>
              <a:rPr lang="de-DE" sz="2000" dirty="0" smtClean="0">
                <a:sym typeface="Symbol"/>
              </a:rPr>
              <a:t>Vertiefende Projektarbeiten, z.B. Sport und Politik, Politik und Musik, Flucht, Moral </a:t>
            </a:r>
            <a:r>
              <a:rPr lang="de-DE" sz="2000" dirty="0" err="1" smtClean="0">
                <a:sym typeface="Symbol"/>
              </a:rPr>
              <a:t>Hazard</a:t>
            </a:r>
            <a:endParaRPr lang="de-DE" sz="2000" dirty="0">
              <a:sym typeface="Symbol"/>
            </a:endParaRPr>
          </a:p>
          <a:p>
            <a:endParaRPr lang="de-DE" sz="2800" dirty="0"/>
          </a:p>
        </p:txBody>
      </p:sp>
      <p:sp>
        <p:nvSpPr>
          <p:cNvPr id="9" name="Textfeld 8"/>
          <p:cNvSpPr txBox="1"/>
          <p:nvPr/>
        </p:nvSpPr>
        <p:spPr>
          <a:xfrm>
            <a:off x="1071538" y="5157192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	</a:t>
            </a:r>
            <a:endParaRPr lang="de-DE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KFG-LOGO-ERZB gra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22002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/>
          <p:cNvSpPr txBox="1"/>
          <p:nvPr/>
        </p:nvSpPr>
        <p:spPr>
          <a:xfrm>
            <a:off x="3500430" y="928670"/>
            <a:ext cx="4500594" cy="707886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/>
              <a:t>Französisch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1071538" y="2285992"/>
            <a:ext cx="6929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 	</a:t>
            </a:r>
            <a:r>
              <a:rPr lang="de-DE" sz="2800" dirty="0"/>
              <a:t>Grundlegende Kenntnisse und 	Fertigkeiten der Sprache werden 	vermittelt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1071538" y="3643314"/>
            <a:ext cx="692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</a:t>
            </a:r>
            <a:r>
              <a:rPr lang="de-DE" sz="2800" dirty="0"/>
              <a:t>Möglichkeit zur Fortführung in der 	Oberstufe</a:t>
            </a:r>
          </a:p>
        </p:txBody>
      </p:sp>
    </p:spTree>
    <p:extLst>
      <p:ext uri="{BB962C8B-B14F-4D97-AF65-F5344CB8AC3E}">
        <p14:creationId xmlns:p14="http://schemas.microsoft.com/office/powerpoint/2010/main" val="270161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KFG-LOGO-ERZB gra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22002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/>
          <p:cNvSpPr txBox="1"/>
          <p:nvPr/>
        </p:nvSpPr>
        <p:spPr>
          <a:xfrm>
            <a:off x="3500430" y="928670"/>
            <a:ext cx="4786346" cy="707886"/>
          </a:xfrm>
          <a:prstGeom prst="rect">
            <a:avLst/>
          </a:prstGeom>
          <a:solidFill>
            <a:srgbClr val="92D05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/>
              <a:t>Naturwissenschaften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28596" y="207167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 	</a:t>
            </a:r>
            <a:r>
              <a:rPr lang="de-DE" sz="2800" dirty="0"/>
              <a:t>Fachübergreifendes naturwissenschaftliches 	Arbeiten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428596" y="3000372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</a:t>
            </a:r>
            <a:r>
              <a:rPr lang="de-DE" sz="2800" dirty="0"/>
              <a:t>Grundlagenwissen und Ergänzungen zum 	Unterricht in Biologie, Chemie, Physik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28596" y="4000504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</a:t>
            </a:r>
            <a:r>
              <a:rPr lang="de-DE" sz="2800" dirty="0"/>
              <a:t>Ausgiebiges Experimentieren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28596" y="5143512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</a:t>
            </a:r>
            <a:r>
              <a:rPr lang="de-DE" sz="2800" dirty="0"/>
              <a:t>Keine Fortsetzung in der Oberstufe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p"/>
      <p:bldP spid="9" grpId="0" build="p"/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KFG-LOGO-ERZB gra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22002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/>
          <p:cNvSpPr txBox="1"/>
          <p:nvPr/>
        </p:nvSpPr>
        <p:spPr>
          <a:xfrm>
            <a:off x="3563888" y="928670"/>
            <a:ext cx="4248472" cy="646331"/>
          </a:xfrm>
          <a:prstGeom prst="rect">
            <a:avLst/>
          </a:prstGeom>
          <a:solidFill>
            <a:schemeClr val="bg2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/>
              <a:t>Informatik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28596" y="242886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 	Grundlagenwissen im Bereich der Informatik 	und der Informationsvermittlung</a:t>
            </a:r>
            <a:endParaRPr lang="de-DE" sz="2800" dirty="0"/>
          </a:p>
        </p:txBody>
      </p:sp>
      <p:sp>
        <p:nvSpPr>
          <p:cNvPr id="5" name="Textfeld 4"/>
          <p:cNvSpPr txBox="1"/>
          <p:nvPr/>
        </p:nvSpPr>
        <p:spPr>
          <a:xfrm>
            <a:off x="428596" y="3369789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Einführung in die Programmiersprachen 	</a:t>
            </a:r>
            <a:r>
              <a:rPr lang="de-DE" sz="2800" dirty="0" err="1">
                <a:sym typeface="Symbol"/>
              </a:rPr>
              <a:t>Scratch</a:t>
            </a:r>
            <a:r>
              <a:rPr lang="de-DE" sz="2800" dirty="0">
                <a:sym typeface="Symbol"/>
              </a:rPr>
              <a:t> und/oder Python</a:t>
            </a:r>
            <a:endParaRPr lang="de-DE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467544" y="4714884"/>
            <a:ext cx="68905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Unabhängig vom Oberstufenkurs </a:t>
            </a:r>
          </a:p>
          <a:p>
            <a:r>
              <a:rPr lang="de-DE" sz="2800" dirty="0">
                <a:sym typeface="Symbol"/>
              </a:rPr>
              <a:t>           </a:t>
            </a:r>
            <a:r>
              <a:rPr lang="de-DE" sz="2800" dirty="0" smtClean="0">
                <a:sym typeface="Symbol"/>
              </a:rPr>
              <a:t>Keine </a:t>
            </a:r>
            <a:r>
              <a:rPr lang="de-DE" sz="2800" dirty="0">
                <a:sym typeface="Symbol"/>
              </a:rPr>
              <a:t>Voraussetzung für die </a:t>
            </a:r>
            <a:r>
              <a:rPr lang="de-DE" sz="2800" dirty="0" smtClean="0">
                <a:sym typeface="Symbol"/>
              </a:rPr>
              <a:t>	Sekundarstufe II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22354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p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KFG-LOGO-ERZB gra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22002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/>
          <p:cNvSpPr txBox="1"/>
          <p:nvPr/>
        </p:nvSpPr>
        <p:spPr>
          <a:xfrm>
            <a:off x="3563888" y="928670"/>
            <a:ext cx="4248472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/>
              <a:t>Gesundheit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28596" y="2428868"/>
            <a:ext cx="78581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Symbol" panose="05050102010706020507" pitchFamily="18" charset="2"/>
              <a:buChar char="·"/>
            </a:pPr>
            <a:r>
              <a:rPr lang="de-DE" sz="2800" dirty="0">
                <a:sym typeface="Symbol"/>
              </a:rPr>
              <a:t>Inhalte aus den Lebenswissenschaften</a:t>
            </a:r>
          </a:p>
          <a:p>
            <a:pPr marL="457200" indent="-457200">
              <a:buFont typeface="Symbol" panose="05050102010706020507" pitchFamily="18" charset="2"/>
              <a:buChar char="·"/>
            </a:pPr>
            <a:r>
              <a:rPr lang="de-DE" sz="2800" dirty="0">
                <a:sym typeface="Symbol"/>
              </a:rPr>
              <a:t>Viel </a:t>
            </a:r>
            <a:r>
              <a:rPr lang="de-DE" sz="2800" dirty="0" smtClean="0">
                <a:sym typeface="Symbol"/>
              </a:rPr>
              <a:t>praktisches </a:t>
            </a:r>
            <a:r>
              <a:rPr lang="de-DE" sz="2800" dirty="0">
                <a:sym typeface="Symbol"/>
              </a:rPr>
              <a:t>Arbeiten in und außerhalb der Schule</a:t>
            </a:r>
          </a:p>
          <a:p>
            <a:pPr marL="457200" indent="-457200">
              <a:buFont typeface="Symbol" panose="05050102010706020507" pitchFamily="18" charset="2"/>
              <a:buChar char="·"/>
            </a:pPr>
            <a:r>
              <a:rPr lang="de-DE" sz="2800" dirty="0">
                <a:sym typeface="Symbol"/>
              </a:rPr>
              <a:t>100% Lebensweltbezug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428596" y="3369789"/>
            <a:ext cx="78581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	</a:t>
            </a:r>
            <a:endParaRPr lang="de-DE" sz="2800" dirty="0"/>
          </a:p>
        </p:txBody>
      </p:sp>
      <p:sp>
        <p:nvSpPr>
          <p:cNvPr id="6" name="Textfeld 5"/>
          <p:cNvSpPr txBox="1"/>
          <p:nvPr/>
        </p:nvSpPr>
        <p:spPr>
          <a:xfrm>
            <a:off x="428596" y="4725144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    Keine Fortsetzung in der Oberstufe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53495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 build="p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KFG-LOGO-ERZB gra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22002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/>
          <p:cNvSpPr txBox="1"/>
          <p:nvPr/>
        </p:nvSpPr>
        <p:spPr>
          <a:xfrm>
            <a:off x="3500430" y="928670"/>
            <a:ext cx="4786346" cy="707886"/>
          </a:xfrm>
          <a:prstGeom prst="rect">
            <a:avLst/>
          </a:prstGeom>
          <a:gradFill>
            <a:gsLst>
              <a:gs pos="17000">
                <a:srgbClr val="FFC000"/>
              </a:gs>
              <a:gs pos="66000">
                <a:srgbClr val="92D050"/>
              </a:gs>
              <a:gs pos="100000">
                <a:srgbClr val="FFFF00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0"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4000" b="1" dirty="0"/>
              <a:t>Für alle Angebote gilt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428596" y="2071678"/>
            <a:ext cx="8072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 	</a:t>
            </a:r>
            <a:r>
              <a:rPr lang="de-DE" sz="2800" dirty="0"/>
              <a:t>Durchgehende Belegung in den Klassen 9 u. 10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428596" y="2643182"/>
            <a:ext cx="69294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3 S</a:t>
            </a:r>
            <a:r>
              <a:rPr lang="de-DE" sz="2800" dirty="0"/>
              <a:t>tunden, </a:t>
            </a:r>
            <a:r>
              <a:rPr lang="de-DE" sz="2800" dirty="0" smtClean="0"/>
              <a:t>Französisch: </a:t>
            </a:r>
            <a:r>
              <a:rPr lang="de-DE" sz="2800" dirty="0"/>
              <a:t>4 Stunden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428596" y="3214686"/>
            <a:ext cx="6929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2 </a:t>
            </a:r>
            <a:r>
              <a:rPr lang="de-DE" sz="2800" dirty="0" smtClean="0">
                <a:sym typeface="Symbol"/>
              </a:rPr>
              <a:t>Klassenarbeiten/Halbjahr, evtl</a:t>
            </a:r>
            <a:r>
              <a:rPr lang="de-DE" sz="2800" dirty="0">
                <a:sym typeface="Symbol"/>
              </a:rPr>
              <a:t>. </a:t>
            </a:r>
            <a:r>
              <a:rPr lang="de-DE" sz="2800" dirty="0" smtClean="0">
                <a:sym typeface="Symbol"/>
              </a:rPr>
              <a:t>	Projektarbeit </a:t>
            </a:r>
            <a:endParaRPr lang="de-DE" sz="2800" dirty="0"/>
          </a:p>
        </p:txBody>
      </p:sp>
      <p:sp>
        <p:nvSpPr>
          <p:cNvPr id="12" name="Textfeld 11"/>
          <p:cNvSpPr txBox="1"/>
          <p:nvPr/>
        </p:nvSpPr>
        <p:spPr>
          <a:xfrm>
            <a:off x="428596" y="4217077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ym typeface="Symbol"/>
              </a:rPr>
              <a:t>	Die Fächer gehören versetzungstechnisch  zur 	Fächergruppe II.</a:t>
            </a:r>
            <a:endParaRPr lang="de-DE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  <p:bldP spid="10" grpId="0" build="p"/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KFG-LOGO-ERZB grau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2200275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feld 2"/>
          <p:cNvSpPr txBox="1"/>
          <p:nvPr/>
        </p:nvSpPr>
        <p:spPr>
          <a:xfrm>
            <a:off x="3131840" y="699955"/>
            <a:ext cx="4786346" cy="1169551"/>
          </a:xfrm>
          <a:prstGeom prst="rect">
            <a:avLst/>
          </a:prstGeom>
          <a:gradFill>
            <a:gsLst>
              <a:gs pos="17000">
                <a:srgbClr val="FFC000"/>
              </a:gs>
              <a:gs pos="66000">
                <a:srgbClr val="92D050"/>
              </a:gs>
              <a:gs pos="100000">
                <a:srgbClr val="FFFF00"/>
              </a:gs>
              <a:gs pos="70000">
                <a:srgbClr val="C4D6EB"/>
              </a:gs>
              <a:gs pos="100000">
                <a:srgbClr val="FFEBFA"/>
              </a:gs>
            </a:gsLst>
            <a:lin ang="10800000" scaled="0"/>
          </a:gra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3500" b="1" dirty="0"/>
              <a:t>Wahlverfahren und Fristen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755576" y="2564904"/>
            <a:ext cx="692948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 charset="2"/>
              <a:buChar char="·"/>
            </a:pPr>
            <a:r>
              <a:rPr lang="de-DE" sz="3000" dirty="0">
                <a:sym typeface="Symbol"/>
              </a:rPr>
              <a:t>Wahl über den </a:t>
            </a:r>
            <a:r>
              <a:rPr lang="de-DE" sz="3000" dirty="0" smtClean="0">
                <a:sym typeface="Symbol"/>
              </a:rPr>
              <a:t>Schulmanager, Modul </a:t>
            </a:r>
            <a:r>
              <a:rPr lang="de-DE" sz="3000" dirty="0">
                <a:sym typeface="Symbol"/>
              </a:rPr>
              <a:t>„</a:t>
            </a:r>
            <a:r>
              <a:rPr lang="de-DE" sz="3000" dirty="0" smtClean="0">
                <a:sym typeface="Symbol"/>
              </a:rPr>
              <a:t>Wahlfächer“ </a:t>
            </a:r>
            <a:r>
              <a:rPr lang="de-DE" sz="3000" dirty="0">
                <a:sym typeface="Symbol"/>
              </a:rPr>
              <a:t>(ab </a:t>
            </a:r>
            <a:r>
              <a:rPr lang="de-DE" sz="3000" dirty="0" smtClean="0">
                <a:sym typeface="Symbol"/>
              </a:rPr>
              <a:t>12.3.2026 </a:t>
            </a:r>
            <a:r>
              <a:rPr lang="de-DE" sz="3000" dirty="0">
                <a:sym typeface="Symbol"/>
              </a:rPr>
              <a:t>verfügbar)</a:t>
            </a:r>
          </a:p>
          <a:p>
            <a:pPr marL="342900" indent="-342900">
              <a:buFont typeface="Symbol" charset="2"/>
              <a:buChar char="·"/>
            </a:pPr>
            <a:r>
              <a:rPr lang="de-DE" sz="3000" dirty="0">
                <a:sym typeface="Symbol"/>
              </a:rPr>
              <a:t>Alle angebotenen Fächer müssen in der gewünschten Reihenfolge angegeben werden (Erstwunsch bis „Fünftwunsch“).</a:t>
            </a:r>
          </a:p>
          <a:p>
            <a:pPr marL="342900" indent="-342900">
              <a:buFont typeface="Symbol" charset="2"/>
              <a:buChar char="·"/>
            </a:pPr>
            <a:r>
              <a:rPr lang="de-DE" sz="3000" dirty="0">
                <a:sym typeface="Symbol"/>
              </a:rPr>
              <a:t>Fristende für die Wahl: </a:t>
            </a:r>
            <a:r>
              <a:rPr lang="de-DE" sz="3000" dirty="0" smtClean="0">
                <a:sym typeface="Symbol"/>
              </a:rPr>
              <a:t>25.3.2026</a:t>
            </a:r>
          </a:p>
          <a:p>
            <a:pPr marL="342900" indent="-342900">
              <a:buFont typeface="Symbol" charset="2"/>
              <a:buChar char="·"/>
            </a:pPr>
            <a:r>
              <a:rPr lang="de-DE" sz="3000" dirty="0" smtClean="0">
                <a:sym typeface="Symbol"/>
              </a:rPr>
              <a:t>Bestätigung der Wahl über Elternbrief</a:t>
            </a:r>
            <a:endParaRPr lang="de-DE" sz="3000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674705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Macintosh PowerPoint</Application>
  <PresentationFormat>Bildschirmpräsentation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Calibri</vt:lpstr>
      <vt:lpstr>Symbol</vt:lpstr>
      <vt:lpstr>Arial</vt:lpstr>
      <vt:lpstr>Larissa-Design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Klaus</dc:creator>
  <cp:lastModifiedBy>Eva Hommer</cp:lastModifiedBy>
  <cp:revision>49</cp:revision>
  <dcterms:created xsi:type="dcterms:W3CDTF">2014-01-27T13:45:05Z</dcterms:created>
  <dcterms:modified xsi:type="dcterms:W3CDTF">2026-03-08T11:12:04Z</dcterms:modified>
</cp:coreProperties>
</file>